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16"/>
  </p:notesMasterIdLst>
  <p:sldIdLst>
    <p:sldId id="592" r:id="rId3"/>
    <p:sldId id="787" r:id="rId4"/>
    <p:sldId id="782" r:id="rId5"/>
    <p:sldId id="783" r:id="rId6"/>
    <p:sldId id="784" r:id="rId7"/>
    <p:sldId id="785" r:id="rId8"/>
    <p:sldId id="786" r:id="rId9"/>
    <p:sldId id="788" r:id="rId10"/>
    <p:sldId id="789" r:id="rId11"/>
    <p:sldId id="790" r:id="rId12"/>
    <p:sldId id="792" r:id="rId13"/>
    <p:sldId id="791" r:id="rId14"/>
    <p:sldId id="734" r:id="rId15"/>
  </p:sldIdLst>
  <p:sldSz cx="9144000" cy="6858000" type="screen4x3"/>
  <p:notesSz cx="6858000" cy="9144000"/>
  <p:custDataLst>
    <p:tags r:id="rId1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87" d="100"/>
          <a:sy n="87" d="100"/>
        </p:scale>
        <p:origin x="102" y="46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19194" y="1563616"/>
            <a:ext cx="5570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86028" y="3532896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전이학습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44249" y="4884199"/>
            <a:ext cx="732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1h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44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ILSVRC</a:t>
            </a:r>
            <a:r>
              <a:rPr lang="ko-KR" altLang="en-US" dirty="0"/>
              <a:t>에서 우승을 차지한 </a:t>
            </a:r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마이크로소프트에서 </a:t>
            </a:r>
            <a:r>
              <a:rPr lang="ko-KR" altLang="en-US" dirty="0"/>
              <a:t>개발한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북경연구소의 </a:t>
            </a:r>
            <a:r>
              <a:rPr lang="ko-KR" altLang="en-US" dirty="0"/>
              <a:t>중국인 연구진이 개발한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ResNet</a:t>
            </a:r>
            <a:r>
              <a:rPr lang="ko-KR" altLang="en-US" dirty="0"/>
              <a:t>의 </a:t>
            </a:r>
            <a:r>
              <a:rPr lang="en-US" altLang="ko-KR" dirty="0"/>
              <a:t>original </a:t>
            </a:r>
            <a:r>
              <a:rPr lang="ko-KR" altLang="en-US" dirty="0" smtClean="0"/>
              <a:t>논문</a:t>
            </a:r>
            <a:r>
              <a:rPr lang="en-US" altLang="ko-KR" dirty="0" smtClean="0"/>
              <a:t>, "</a:t>
            </a:r>
            <a:r>
              <a:rPr lang="en-US" altLang="ko-KR" dirty="0"/>
              <a:t>Deep Residual Learning for Image </a:t>
            </a:r>
            <a:r>
              <a:rPr lang="en-US" altLang="ko-KR" dirty="0" smtClean="0"/>
              <a:t>Recognition“</a:t>
            </a:r>
          </a:p>
          <a:p>
            <a:pPr lvl="2"/>
            <a:endParaRPr lang="en-US" altLang="ko-KR" dirty="0"/>
          </a:p>
          <a:p>
            <a:r>
              <a:rPr lang="en-US" altLang="ko-KR" dirty="0" smtClean="0"/>
              <a:t>Resnet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을 활용한 전이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Resnet</a:t>
            </a:r>
            <a:r>
              <a:rPr lang="ko-KR" altLang="en-US" dirty="0" smtClean="0"/>
              <a:t>을 활용한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2" y="3851085"/>
            <a:ext cx="7165317" cy="17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ResNet50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 + 3*4 + 3*6 + 3*3 + 2</a:t>
            </a:r>
          </a:p>
          <a:p>
            <a:pPr lvl="1"/>
            <a:r>
              <a:rPr lang="en-US" altLang="ko-KR" dirty="0" smtClean="0"/>
              <a:t>3*(16) + 2</a:t>
            </a:r>
          </a:p>
          <a:p>
            <a:pPr lvl="1"/>
            <a:r>
              <a:rPr lang="en-US" altLang="ko-KR" dirty="0" smtClean="0"/>
              <a:t>50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95" y="2622013"/>
            <a:ext cx="7618551" cy="33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include_top</a:t>
            </a:r>
            <a:r>
              <a:rPr lang="en-US" altLang="ko-KR" dirty="0" smtClean="0"/>
              <a:t> = False </a:t>
            </a:r>
          </a:p>
          <a:p>
            <a:pPr lvl="1"/>
            <a:r>
              <a:rPr lang="ko-KR" altLang="en-US" dirty="0" smtClean="0"/>
              <a:t>모델의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분류기 제외한 이전 학습</a:t>
            </a:r>
            <a:endParaRPr lang="en-US" altLang="ko-KR" dirty="0" smtClean="0"/>
          </a:p>
          <a:p>
            <a:r>
              <a:rPr lang="en-US" altLang="ko-KR" dirty="0" smtClean="0"/>
              <a:t>weights =‘</a:t>
            </a:r>
            <a:r>
              <a:rPr lang="en-US" altLang="ko-KR" dirty="0" err="1" smtClean="0"/>
              <a:t>imagenet</a:t>
            </a:r>
            <a:r>
              <a:rPr lang="en-US" altLang="ko-KR" dirty="0" smtClean="0"/>
              <a:t>’</a:t>
            </a:r>
          </a:p>
          <a:p>
            <a:pPr lvl="1"/>
            <a:r>
              <a:rPr lang="en-US" altLang="ko-KR" dirty="0" smtClean="0"/>
              <a:t>ImageNet </a:t>
            </a:r>
            <a:r>
              <a:rPr lang="ko-KR" altLang="en-US" dirty="0" smtClean="0"/>
              <a:t>데이터로 학습한 가중치 사용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2952" y="1193960"/>
            <a:ext cx="8505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cnn_base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 ResNet50(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include_top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weights=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imagenet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],classes=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  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8-3 6.3_transfer_learning.ipynb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  <a:r>
              <a:rPr lang="en-US" altLang="ko-KR" dirty="0"/>
              <a:t>(Transfer Learning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전이 </a:t>
            </a:r>
            <a:r>
              <a:rPr lang="ko-KR" altLang="en-US" dirty="0"/>
              <a:t>학습</a:t>
            </a:r>
            <a:r>
              <a:rPr lang="en-US" altLang="ko-KR" dirty="0"/>
              <a:t>(Transfer Learning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양이 충분하지 않을 때</a:t>
            </a:r>
            <a:r>
              <a:rPr lang="en-US" altLang="ko-KR" dirty="0"/>
              <a:t>, </a:t>
            </a:r>
            <a:r>
              <a:rPr lang="ko-KR" altLang="en-US" dirty="0"/>
              <a:t>사전에 훈련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  <a:r>
              <a:rPr lang="ko-KR" altLang="en-US" dirty="0"/>
              <a:t>된 모델을 </a:t>
            </a:r>
            <a:r>
              <a:rPr lang="ko-KR" altLang="en-US" dirty="0" smtClean="0"/>
              <a:t>활용하여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</a:t>
            </a:r>
            <a:r>
              <a:rPr lang="ko-KR" altLang="en-US" dirty="0" smtClean="0"/>
              <a:t> </a:t>
            </a:r>
            <a:r>
              <a:rPr lang="ko-KR" altLang="en-US" dirty="0"/>
              <a:t>일부만을 </a:t>
            </a:r>
            <a:r>
              <a:rPr lang="ko-KR" altLang="en-US" dirty="0" smtClean="0"/>
              <a:t>다시 학습시켜 </a:t>
            </a:r>
            <a:r>
              <a:rPr lang="ko-KR" altLang="en-US" dirty="0"/>
              <a:t>원하는 </a:t>
            </a:r>
            <a:r>
              <a:rPr lang="ko-KR" altLang="en-US" dirty="0" smtClean="0"/>
              <a:t>작업 목표를 </a:t>
            </a:r>
            <a:r>
              <a:rPr lang="ko-KR" altLang="en-US" dirty="0"/>
              <a:t>달성하는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분야에서 학습된 신경망의 일부 능력을 유사하거나 전혀 새로운 분야에서 사용되는 신경망의 </a:t>
            </a:r>
            <a:r>
              <a:rPr lang="ko-KR" altLang="en-US" dirty="0" smtClean="0"/>
              <a:t>학습 방법</a:t>
            </a:r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ko-KR" altLang="en-US" dirty="0" smtClean="0"/>
              <a:t>분류 분야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자연어 처리 등에서 활발히 활용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Resnet</a:t>
            </a:r>
            <a:r>
              <a:rPr lang="ko-KR" altLang="en-US" dirty="0"/>
              <a:t>이나 </a:t>
            </a:r>
            <a:r>
              <a:rPr lang="en-US" altLang="ko-KR" dirty="0"/>
              <a:t>VGG </a:t>
            </a:r>
            <a:r>
              <a:rPr lang="ko-KR" altLang="en-US" dirty="0"/>
              <a:t>등과 같은 신경망의 구성 </a:t>
            </a:r>
            <a:r>
              <a:rPr lang="ko-KR" altLang="en-US" dirty="0" smtClean="0"/>
              <a:t>중에서 일부 또는 전부 재활용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수만에서 </a:t>
            </a:r>
            <a:r>
              <a:rPr lang="ko-KR" altLang="en-US" dirty="0" err="1"/>
              <a:t>수천만장의</a:t>
            </a:r>
            <a:r>
              <a:rPr lang="ko-KR" altLang="en-US" dirty="0"/>
              <a:t> 이미지를 통해 학습된 높은 성능을 갖는 </a:t>
            </a:r>
            <a:r>
              <a:rPr lang="en-US" altLang="ko-KR" dirty="0" err="1"/>
              <a:t>Resnet</a:t>
            </a:r>
            <a:r>
              <a:rPr lang="ko-KR" altLang="en-US" dirty="0"/>
              <a:t>이나 </a:t>
            </a:r>
            <a:r>
              <a:rPr lang="en-US" altLang="ko-KR" dirty="0"/>
              <a:t>VGG </a:t>
            </a:r>
            <a:r>
              <a:rPr lang="ko-KR" altLang="en-US" dirty="0"/>
              <a:t>신경망의 특징 추출 능력을 그대로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이미지넷</a:t>
            </a:r>
            <a:r>
              <a:rPr lang="ko-KR" altLang="en-US" dirty="0" smtClean="0"/>
              <a:t> 데이터를 </a:t>
            </a:r>
            <a:r>
              <a:rPr lang="ko-KR" altLang="en-US" dirty="0"/>
              <a:t>통해 학습한 </a:t>
            </a:r>
            <a:r>
              <a:rPr lang="ko-KR" altLang="en-US" dirty="0" smtClean="0"/>
              <a:t>기본 모델을 </a:t>
            </a:r>
            <a:r>
              <a:rPr lang="ko-KR" altLang="en-US" dirty="0" smtClean="0"/>
              <a:t>활용해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이미지를 </a:t>
            </a:r>
            <a:r>
              <a:rPr lang="ko-KR" altLang="en-US" dirty="0"/>
              <a:t>선별할 때 활용</a:t>
            </a:r>
          </a:p>
          <a:p>
            <a:pPr lvl="2"/>
            <a:r>
              <a:rPr lang="ko-KR" altLang="en-US" dirty="0" smtClean="0"/>
              <a:t>산업별 </a:t>
            </a:r>
            <a:r>
              <a:rPr lang="ko-KR" altLang="en-US" dirty="0"/>
              <a:t>기자재</a:t>
            </a:r>
            <a:r>
              <a:rPr lang="en-US" altLang="ko-KR" dirty="0"/>
              <a:t>(</a:t>
            </a:r>
            <a:r>
              <a:rPr lang="ko-KR" altLang="en-US" dirty="0"/>
              <a:t>볼트</a:t>
            </a:r>
            <a:r>
              <a:rPr lang="en-US" altLang="ko-KR" dirty="0"/>
              <a:t>, </a:t>
            </a:r>
            <a:r>
              <a:rPr lang="ko-KR" altLang="en-US" dirty="0"/>
              <a:t>너트 등</a:t>
            </a:r>
            <a:r>
              <a:rPr lang="en-US" altLang="ko-KR" dirty="0"/>
              <a:t>) </a:t>
            </a:r>
            <a:r>
              <a:rPr lang="ko-KR" altLang="en-US" dirty="0"/>
              <a:t>분류 모델 생성 시 </a:t>
            </a:r>
            <a:r>
              <a:rPr lang="ko-KR" altLang="en-US" dirty="0" smtClean="0"/>
              <a:t>전이 학습 </a:t>
            </a:r>
            <a:r>
              <a:rPr lang="ko-KR" altLang="en-US" dirty="0"/>
              <a:t>활용 가능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16" y="4467049"/>
            <a:ext cx="3950904" cy="21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8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  <a:r>
              <a:rPr lang="en-US" altLang="ko-KR" dirty="0"/>
              <a:t>(Transfer Learning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 </a:t>
            </a:r>
            <a:r>
              <a:rPr lang="ko-KR" altLang="en-US" dirty="0"/>
              <a:t>기반의 </a:t>
            </a:r>
            <a:r>
              <a:rPr lang="ko-KR" altLang="en-US" dirty="0" err="1"/>
              <a:t>딥러닝</a:t>
            </a:r>
            <a:r>
              <a:rPr lang="ko-KR" altLang="en-US" dirty="0"/>
              <a:t> 모델을 제대로 훈련시키려면 많은 수의 데이터가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충분히 </a:t>
            </a:r>
            <a:r>
              <a:rPr lang="ko-KR" altLang="en-US" dirty="0"/>
              <a:t>큰 </a:t>
            </a:r>
            <a:r>
              <a:rPr lang="ko-KR" altLang="en-US" dirty="0" err="1"/>
              <a:t>데이터셋을</a:t>
            </a:r>
            <a:r>
              <a:rPr lang="ko-KR" altLang="en-US" dirty="0"/>
              <a:t> 얻는 것은 쉽지 않은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데이터셋을</a:t>
            </a:r>
            <a:r>
              <a:rPr lang="ko-KR" altLang="en-US" dirty="0" smtClean="0"/>
              <a:t> </a:t>
            </a:r>
            <a:r>
              <a:rPr lang="ko-KR" altLang="en-US" dirty="0" err="1"/>
              <a:t>만드려면</a:t>
            </a:r>
            <a:r>
              <a:rPr lang="ko-KR" altLang="en-US" dirty="0"/>
              <a:t> 돈이 많이 </a:t>
            </a:r>
            <a:r>
              <a:rPr lang="ko-KR" altLang="en-US" dirty="0" smtClean="0"/>
              <a:t>들거나</a:t>
            </a:r>
            <a:r>
              <a:rPr lang="en-US" altLang="ko-KR" dirty="0" smtClean="0"/>
              <a:t> </a:t>
            </a:r>
            <a:r>
              <a:rPr lang="ko-KR" altLang="en-US" dirty="0"/>
              <a:t>시간이 많이 </a:t>
            </a:r>
            <a:r>
              <a:rPr lang="ko-KR" altLang="en-US" dirty="0" smtClean="0"/>
              <a:t>소요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학습에 소요되는 </a:t>
            </a:r>
            <a:r>
              <a:rPr lang="ko-KR" altLang="en-US" dirty="0" smtClean="0"/>
              <a:t>하드웨어 장비 비용과 시간 소비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/>
              <a:t>현실적 어려움을 해결한 것이 바로 </a:t>
            </a:r>
            <a:r>
              <a:rPr lang="ko-KR" altLang="en-US" dirty="0" smtClean="0"/>
              <a:t>전이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ko-KR" altLang="en-US" dirty="0" smtClean="0"/>
              <a:t>전이 학습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/>
              <a:t>데이터의 수가 </a:t>
            </a:r>
            <a:r>
              <a:rPr lang="ko-KR" altLang="en-US" dirty="0" smtClean="0"/>
              <a:t>적을 때도 </a:t>
            </a:r>
            <a:r>
              <a:rPr lang="ko-KR" altLang="en-US" dirty="0"/>
              <a:t>효과적이며</a:t>
            </a:r>
            <a:r>
              <a:rPr lang="en-US" altLang="ko-KR" dirty="0"/>
              <a:t>, </a:t>
            </a:r>
            <a:r>
              <a:rPr lang="ko-KR" altLang="en-US" dirty="0"/>
              <a:t>학습 속도도 </a:t>
            </a:r>
            <a:r>
              <a:rPr lang="ko-KR" altLang="en-US" dirty="0" smtClean="0"/>
              <a:t>빠름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</a:t>
            </a:r>
            <a:r>
              <a:rPr lang="ko-KR" altLang="en-US" dirty="0"/>
              <a:t>정확도를 </a:t>
            </a:r>
            <a:r>
              <a:rPr lang="ko-KR" altLang="en-US" dirty="0" smtClean="0"/>
              <a:t>제공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9" y="4190390"/>
            <a:ext cx="5777196" cy="17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전이 학습 의미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이미지넷과</a:t>
            </a:r>
            <a:r>
              <a:rPr lang="ko-KR" altLang="en-US" dirty="0" smtClean="0"/>
              <a:t> </a:t>
            </a:r>
            <a:r>
              <a:rPr lang="ko-KR" altLang="en-US" dirty="0"/>
              <a:t>같이 아주 큰 </a:t>
            </a:r>
            <a:r>
              <a:rPr lang="ko-KR" altLang="en-US" dirty="0" err="1"/>
              <a:t>데이터셋에</a:t>
            </a:r>
            <a:r>
              <a:rPr lang="ko-KR" altLang="en-US" dirty="0"/>
              <a:t> 훈련된 모델의 가중치를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우리가 </a:t>
            </a:r>
            <a:r>
              <a:rPr lang="ko-KR" altLang="en-US" dirty="0"/>
              <a:t>해결하고자 하는 과제에 맞게 </a:t>
            </a:r>
            <a:r>
              <a:rPr lang="ko-KR" altLang="en-US" dirty="0" err="1"/>
              <a:t>재보정해서</a:t>
            </a:r>
            <a:r>
              <a:rPr lang="ko-KR" altLang="en-US" dirty="0"/>
              <a:t> 사용하는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결과적으로 </a:t>
            </a:r>
            <a:r>
              <a:rPr lang="ko-KR" altLang="en-US" dirty="0"/>
              <a:t>비교적 적은 수의 데이터를 가지고도 우리가 원하는 과제를 해결할 수 있는 </a:t>
            </a:r>
            <a:r>
              <a:rPr lang="ko-KR" altLang="en-US" dirty="0" err="1"/>
              <a:t>딥러닝</a:t>
            </a:r>
            <a:r>
              <a:rPr lang="ko-KR" altLang="en-US" dirty="0"/>
              <a:t> 모델을 </a:t>
            </a:r>
            <a:r>
              <a:rPr lang="ko-KR" altLang="en-US" dirty="0" smtClean="0"/>
              <a:t>훈련 가능</a:t>
            </a:r>
            <a:r>
              <a:rPr lang="en-US" altLang="ko-KR" dirty="0" smtClean="0"/>
              <a:t>  </a:t>
            </a:r>
          </a:p>
          <a:p>
            <a:r>
              <a:rPr lang="en-US" altLang="ko-KR" dirty="0"/>
              <a:t>2016</a:t>
            </a:r>
            <a:r>
              <a:rPr lang="ko-KR" altLang="en-US" dirty="0"/>
              <a:t>년에 </a:t>
            </a:r>
            <a:r>
              <a:rPr lang="ko-KR" altLang="en-US" dirty="0" err="1"/>
              <a:t>딥러닝</a:t>
            </a:r>
            <a:r>
              <a:rPr lang="ko-KR" altLang="en-US" dirty="0"/>
              <a:t> 분야의 거장 중의 한 명인 </a:t>
            </a:r>
            <a:r>
              <a:rPr lang="ko-KR" altLang="en-US" dirty="0" err="1"/>
              <a:t>앤드류</a:t>
            </a:r>
            <a:r>
              <a:rPr lang="ko-KR" altLang="en-US" dirty="0"/>
              <a:t> </a:t>
            </a:r>
            <a:r>
              <a:rPr lang="ko-KR" altLang="en-US" dirty="0" smtClean="0"/>
              <a:t>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"</a:t>
            </a:r>
            <a:r>
              <a:rPr lang="ko-KR" altLang="en-US" dirty="0" err="1"/>
              <a:t>지도학습</a:t>
            </a:r>
            <a:r>
              <a:rPr lang="ko-KR" altLang="en-US" dirty="0"/>
              <a:t> 이후로 </a:t>
            </a:r>
            <a:r>
              <a:rPr lang="ko-KR" altLang="en-US" dirty="0" err="1"/>
              <a:t>전이학습이</a:t>
            </a:r>
            <a:r>
              <a:rPr lang="ko-KR" altLang="en-US" dirty="0"/>
              <a:t> </a:t>
            </a:r>
            <a:r>
              <a:rPr lang="ko-KR" altLang="en-US" dirty="0" err="1"/>
              <a:t>머신러닝에서</a:t>
            </a:r>
            <a:r>
              <a:rPr lang="ko-KR" altLang="en-US" dirty="0"/>
              <a:t> 대세가 될 것이다</a:t>
            </a:r>
            <a:r>
              <a:rPr lang="en-US" altLang="ko-KR" dirty="0"/>
              <a:t>."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5" y="3996036"/>
            <a:ext cx="6006585" cy="2068011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1454227" y="3456029"/>
            <a:ext cx="2316298" cy="749508"/>
          </a:xfrm>
          <a:prstGeom prst="wedgeRectCallout">
            <a:avLst>
              <a:gd name="adj1" fmla="val 157682"/>
              <a:gd name="adj2" fmla="val 6933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동결 층은 이전 모델의 층을 그대로 사용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전이 학습 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28" y="1193960"/>
            <a:ext cx="5784761" cy="49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3576" y="475756"/>
            <a:ext cx="8559478" cy="454567"/>
          </a:xfrm>
        </p:spPr>
        <p:txBody>
          <a:bodyPr/>
          <a:lstStyle/>
          <a:p>
            <a:r>
              <a:rPr lang="ko-KR" altLang="en-US" dirty="0" smtClean="0"/>
              <a:t>전이 학습 활용 모델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kjhov195.github.io/post_img/200211/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973620"/>
            <a:ext cx="4638689" cy="54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1087318" y="3540011"/>
            <a:ext cx="4304837" cy="159856"/>
          </a:xfrm>
        </p:spPr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Conv</a:t>
            </a:r>
            <a:r>
              <a:rPr lang="en-US" altLang="ko-KR" dirty="0" smtClean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와 </a:t>
            </a:r>
            <a:r>
              <a:rPr lang="en-US" altLang="ko-KR" dirty="0"/>
              <a:t>Pooling layer</a:t>
            </a:r>
            <a:r>
              <a:rPr lang="ko-KR" altLang="en-US" dirty="0"/>
              <a:t>의 </a:t>
            </a:r>
            <a:r>
              <a:rPr lang="en-US" altLang="ko-KR" dirty="0"/>
              <a:t>Filter size</a:t>
            </a:r>
            <a:r>
              <a:rPr lang="ko-KR" altLang="en-US" dirty="0"/>
              <a:t>를 일괄적으로 </a:t>
            </a:r>
            <a:r>
              <a:rPr lang="ko-KR" altLang="en-US" dirty="0" smtClean="0"/>
              <a:t>통일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Filter </a:t>
            </a:r>
            <a:r>
              <a:rPr lang="en-US" altLang="ko-KR" dirty="0"/>
              <a:t>size</a:t>
            </a:r>
            <a:r>
              <a:rPr lang="ko-KR" altLang="en-US" dirty="0"/>
              <a:t>를 </a:t>
            </a:r>
            <a:r>
              <a:rPr lang="en-US" altLang="ko-KR" dirty="0"/>
              <a:t>3×3 with stride 1, pad 1</a:t>
            </a:r>
            <a:r>
              <a:rPr lang="ko-KR" altLang="en-US" dirty="0"/>
              <a:t>으로 </a:t>
            </a:r>
            <a:r>
              <a:rPr lang="ko-KR" altLang="en-US" dirty="0" smtClean="0"/>
              <a:t>고정</a:t>
            </a:r>
            <a:endParaRPr lang="en-US" altLang="ko-KR" dirty="0"/>
          </a:p>
          <a:p>
            <a:pPr lvl="1"/>
            <a:r>
              <a:rPr lang="en-US" altLang="ko-KR" dirty="0" smtClean="0"/>
              <a:t>Pooling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filter size </a:t>
            </a:r>
            <a:r>
              <a:rPr lang="ko-KR" altLang="en-US" dirty="0"/>
              <a:t>또한 일괄적으로 </a:t>
            </a:r>
            <a:r>
              <a:rPr lang="en-US" altLang="ko-KR" dirty="0"/>
              <a:t>2×2 with stride 2</a:t>
            </a:r>
            <a:r>
              <a:rPr lang="ko-KR" altLang="en-US" dirty="0"/>
              <a:t>로 </a:t>
            </a:r>
            <a:r>
              <a:rPr lang="ko-KR" altLang="en-US" dirty="0" smtClean="0"/>
              <a:t>통일</a:t>
            </a:r>
            <a:endParaRPr lang="en-US" altLang="ko-KR" dirty="0" smtClean="0"/>
          </a:p>
          <a:p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마다 소요되는 </a:t>
            </a:r>
            <a:r>
              <a:rPr lang="en-US" altLang="ko-KR" dirty="0"/>
              <a:t>Memory</a:t>
            </a:r>
            <a:r>
              <a:rPr lang="ko-KR" altLang="en-US" dirty="0"/>
              <a:t>와 </a:t>
            </a:r>
            <a:r>
              <a:rPr lang="en-US" altLang="ko-KR" dirty="0"/>
              <a:t>parameter</a:t>
            </a:r>
            <a:r>
              <a:rPr lang="ko-KR" altLang="en-US" dirty="0"/>
              <a:t>의 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050" name="Picture 2" descr="https://kjhov195.github.io/post_img/200211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658020"/>
            <a:ext cx="7055184" cy="399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233576" y="475756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3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Fine-tuning </a:t>
            </a:r>
            <a:r>
              <a:rPr lang="ko-KR" altLang="en-US" dirty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기존에 </a:t>
            </a:r>
            <a:r>
              <a:rPr lang="ko-KR" altLang="en-US" dirty="0" smtClean="0"/>
              <a:t>학습된 </a:t>
            </a:r>
            <a:r>
              <a:rPr lang="ko-KR" altLang="en-US" dirty="0"/>
              <a:t>모델을 기반으로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아키텍쳐를</a:t>
            </a:r>
            <a:r>
              <a:rPr lang="ko-KR" altLang="en-US" dirty="0" smtClean="0"/>
              <a:t> </a:t>
            </a:r>
            <a:r>
              <a:rPr lang="ko-KR" altLang="en-US" dirty="0"/>
              <a:t>새로운 목적에 맞게 </a:t>
            </a:r>
            <a:r>
              <a:rPr lang="ko-KR" altLang="en-US" dirty="0" smtClean="0"/>
              <a:t>변형하고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 </a:t>
            </a:r>
            <a:r>
              <a:rPr lang="ko-KR" altLang="en-US" dirty="0"/>
              <a:t>학습된 모델 </a:t>
            </a:r>
            <a:r>
              <a:rPr lang="en-US" altLang="ko-KR" dirty="0"/>
              <a:t>Weights</a:t>
            </a:r>
            <a:r>
              <a:rPr lang="ko-KR" altLang="en-US" dirty="0"/>
              <a:t>로 부터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미세하게 조정하는 </a:t>
            </a:r>
            <a:r>
              <a:rPr lang="ko-KR" altLang="en-US" dirty="0" smtClean="0"/>
              <a:t>행위</a:t>
            </a:r>
            <a:endParaRPr lang="en-US" altLang="ko-KR" dirty="0" smtClean="0"/>
          </a:p>
          <a:p>
            <a:r>
              <a:rPr lang="en-US" altLang="ko-KR" dirty="0" smtClean="0"/>
              <a:t>Strategy </a:t>
            </a:r>
            <a:r>
              <a:rPr lang="en-US" altLang="ko-KR" dirty="0"/>
              <a:t>1 : </a:t>
            </a:r>
            <a:r>
              <a:rPr lang="ko-KR" altLang="en-US" dirty="0"/>
              <a:t>전체 모델을 새로 학습</a:t>
            </a:r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/>
              <a:t>모델의 구조만 사용하면서</a:t>
            </a:r>
            <a:r>
              <a:rPr lang="en-US" altLang="ko-KR" dirty="0"/>
              <a:t>, </a:t>
            </a:r>
            <a:r>
              <a:rPr lang="ko-KR" altLang="en-US" dirty="0"/>
              <a:t>자신의 </a:t>
            </a:r>
            <a:r>
              <a:rPr lang="ko-KR" altLang="en-US" dirty="0" err="1"/>
              <a:t>데이터셋에</a:t>
            </a:r>
            <a:r>
              <a:rPr lang="ko-KR" altLang="en-US" dirty="0"/>
              <a:t> 맞게 전부 새로 학습시키는 방법</a:t>
            </a:r>
          </a:p>
          <a:p>
            <a:r>
              <a:rPr lang="en-US" altLang="ko-KR" dirty="0" smtClean="0"/>
              <a:t>Strategy </a:t>
            </a:r>
            <a:r>
              <a:rPr lang="en-US" altLang="ko-KR" dirty="0"/>
              <a:t>2 : Convolutional base </a:t>
            </a:r>
            <a:r>
              <a:rPr lang="ko-KR" altLang="en-US" dirty="0"/>
              <a:t>일부분은 고정</a:t>
            </a:r>
            <a:r>
              <a:rPr lang="en-US" altLang="ko-KR" dirty="0"/>
              <a:t>, </a:t>
            </a:r>
            <a:r>
              <a:rPr lang="ko-KR" altLang="en-US" dirty="0"/>
              <a:t>나머지 계층과 </a:t>
            </a:r>
            <a:r>
              <a:rPr lang="en-US" altLang="ko-KR" dirty="0"/>
              <a:t>Classifier</a:t>
            </a:r>
            <a:r>
              <a:rPr lang="ko-KR" altLang="en-US" dirty="0"/>
              <a:t>를 새로 학습</a:t>
            </a:r>
          </a:p>
          <a:p>
            <a:pPr lvl="1"/>
            <a:r>
              <a:rPr lang="ko-KR" altLang="en-US" dirty="0" smtClean="0"/>
              <a:t>낮은 </a:t>
            </a:r>
            <a:r>
              <a:rPr lang="ko-KR" altLang="en-US" dirty="0"/>
              <a:t>레벨의 계층은 일반적인 특징</a:t>
            </a:r>
            <a:r>
              <a:rPr lang="en-US" altLang="ko-KR" dirty="0"/>
              <a:t>(</a:t>
            </a:r>
            <a:r>
              <a:rPr lang="ko-KR" altLang="en-US" dirty="0"/>
              <a:t>독립적인 특징</a:t>
            </a:r>
            <a:r>
              <a:rPr lang="en-US" altLang="ko-KR" dirty="0"/>
              <a:t>)</a:t>
            </a:r>
            <a:r>
              <a:rPr lang="ko-KR" altLang="en-US" dirty="0"/>
              <a:t>을 추출하고</a:t>
            </a:r>
            <a:r>
              <a:rPr lang="en-US" altLang="ko-KR" dirty="0"/>
              <a:t>, </a:t>
            </a:r>
            <a:r>
              <a:rPr lang="ko-KR" altLang="en-US" dirty="0"/>
              <a:t>높은 레벨의 계층은 구체적이고 특유한 특징</a:t>
            </a:r>
            <a:r>
              <a:rPr lang="en-US" altLang="ko-KR" dirty="0"/>
              <a:t>(Task</a:t>
            </a:r>
            <a:r>
              <a:rPr lang="ko-KR" altLang="en-US" dirty="0"/>
              <a:t>에 따라 달라지는 특징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이런 </a:t>
            </a:r>
            <a:r>
              <a:rPr lang="ko-KR" altLang="en-US" dirty="0"/>
              <a:t>특성을 이용하여 어느 정도까지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시킬지 정함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셋이 작고 모델의 </a:t>
            </a:r>
            <a:r>
              <a:rPr lang="ko-KR" altLang="en-US" dirty="0" err="1"/>
              <a:t>파라미터가</a:t>
            </a:r>
            <a:r>
              <a:rPr lang="ko-KR" altLang="en-US" dirty="0"/>
              <a:t> 많다</a:t>
            </a:r>
            <a:r>
              <a:rPr lang="en-US" altLang="ko-KR" dirty="0"/>
              <a:t>. -&gt; </a:t>
            </a:r>
            <a:r>
              <a:rPr lang="ko-KR" altLang="en-US" dirty="0" err="1"/>
              <a:t>오버피팅이</a:t>
            </a:r>
            <a:r>
              <a:rPr lang="ko-KR" altLang="en-US" dirty="0"/>
              <a:t> 일어날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셋이 크고 모델이 작다</a:t>
            </a:r>
            <a:r>
              <a:rPr lang="en-US" altLang="ko-KR" dirty="0"/>
              <a:t>. -&gt; </a:t>
            </a:r>
            <a:r>
              <a:rPr lang="ko-KR" altLang="en-US" dirty="0"/>
              <a:t>더 많은 계층을 학습시켜 적합한 모델로 </a:t>
            </a:r>
            <a:r>
              <a:rPr lang="ko-KR" altLang="en-US" dirty="0" err="1" smtClean="0"/>
              <a:t>발전가능</a:t>
            </a:r>
            <a:endParaRPr lang="en-US" altLang="ko-KR" dirty="0"/>
          </a:p>
          <a:p>
            <a:r>
              <a:rPr lang="en-US" altLang="ko-KR" dirty="0" smtClean="0"/>
              <a:t>Strategy </a:t>
            </a:r>
            <a:r>
              <a:rPr lang="en-US" altLang="ko-KR" dirty="0"/>
              <a:t>3 : Convolutional base</a:t>
            </a:r>
            <a:r>
              <a:rPr lang="ko-KR" altLang="en-US" dirty="0"/>
              <a:t>는 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Classifier</a:t>
            </a:r>
            <a:r>
              <a:rPr lang="ko-KR" altLang="en-US" dirty="0"/>
              <a:t>만 새로 학습</a:t>
            </a:r>
          </a:p>
          <a:p>
            <a:pPr lvl="1"/>
            <a:r>
              <a:rPr lang="ko-KR" altLang="en-US" dirty="0" smtClean="0"/>
              <a:t>컴퓨팅 </a:t>
            </a:r>
            <a:r>
              <a:rPr lang="ko-KR" altLang="en-US" dirty="0"/>
              <a:t>연산 능력이 부족하거나</a:t>
            </a:r>
            <a:r>
              <a:rPr lang="en-US" altLang="ko-KR" dirty="0"/>
              <a:t>, </a:t>
            </a:r>
            <a:r>
              <a:rPr lang="ko-KR" altLang="en-US" dirty="0"/>
              <a:t>데이터 셋이 너무 작을 때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</a:t>
            </a:r>
            <a:r>
              <a:rPr lang="ko-KR" altLang="en-US" dirty="0"/>
              <a:t>적용하려는 </a:t>
            </a:r>
            <a:r>
              <a:rPr lang="en-US" altLang="ko-KR" dirty="0"/>
              <a:t>Task</a:t>
            </a:r>
            <a:r>
              <a:rPr lang="ko-KR" altLang="en-US" dirty="0"/>
              <a:t>가 </a:t>
            </a:r>
            <a:r>
              <a:rPr lang="ko-KR" altLang="en-US" dirty="0" smtClean="0"/>
              <a:t>학습 모델이 </a:t>
            </a:r>
            <a:r>
              <a:rPr lang="ko-KR" altLang="en-US" dirty="0"/>
              <a:t>이미 학습한 데이터 셋과 매우 비슷할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Fine-tuning </a:t>
            </a:r>
            <a:r>
              <a:rPr lang="ko-KR" altLang="en-US" dirty="0" smtClean="0"/>
              <a:t>기법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Strategy </a:t>
            </a:r>
            <a:r>
              <a:rPr lang="en-US" altLang="ko-KR" dirty="0"/>
              <a:t>1 : </a:t>
            </a:r>
            <a:r>
              <a:rPr lang="ko-KR" altLang="en-US" dirty="0"/>
              <a:t>전체 모델을 새로 학습</a:t>
            </a:r>
          </a:p>
          <a:p>
            <a:r>
              <a:rPr lang="en-US" altLang="ko-KR" dirty="0" smtClean="0"/>
              <a:t>Strategy </a:t>
            </a:r>
            <a:r>
              <a:rPr lang="en-US" altLang="ko-KR" dirty="0"/>
              <a:t>2 : Convolutional base </a:t>
            </a:r>
            <a:r>
              <a:rPr lang="ko-KR" altLang="en-US" dirty="0"/>
              <a:t>일부분은 고정</a:t>
            </a:r>
            <a:r>
              <a:rPr lang="en-US" altLang="ko-KR" dirty="0"/>
              <a:t>, </a:t>
            </a:r>
            <a:r>
              <a:rPr lang="ko-KR" altLang="en-US" dirty="0"/>
              <a:t>나머지 계층과 </a:t>
            </a:r>
            <a:r>
              <a:rPr lang="en-US" altLang="ko-KR" dirty="0"/>
              <a:t>Classifier</a:t>
            </a:r>
            <a:r>
              <a:rPr lang="ko-KR" altLang="en-US" dirty="0"/>
              <a:t>를 새로 학습</a:t>
            </a:r>
          </a:p>
          <a:p>
            <a:r>
              <a:rPr lang="en-US" altLang="ko-KR" dirty="0" smtClean="0"/>
              <a:t>Strategy </a:t>
            </a:r>
            <a:r>
              <a:rPr lang="en-US" altLang="ko-KR" dirty="0"/>
              <a:t>3 : Convolutional base</a:t>
            </a:r>
            <a:r>
              <a:rPr lang="ko-KR" altLang="en-US" dirty="0"/>
              <a:t>는 </a:t>
            </a:r>
            <a:r>
              <a:rPr lang="ko-KR" altLang="en-US" dirty="0" smtClean="0"/>
              <a:t>고정</a:t>
            </a:r>
            <a:r>
              <a:rPr lang="en-US" altLang="ko-KR" dirty="0" smtClean="0"/>
              <a:t>, </a:t>
            </a:r>
            <a:r>
              <a:rPr lang="en-US" altLang="ko-KR" dirty="0"/>
              <a:t>Classifier</a:t>
            </a:r>
            <a:r>
              <a:rPr lang="ko-KR" altLang="en-US" dirty="0"/>
              <a:t>만 새로 학습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82" y="2713543"/>
            <a:ext cx="5623121" cy="35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none" rtlCol="0">
        <a:spAutoFit/>
      </a:bodyPr>
      <a:lstStyle>
        <a:defPPr>
          <a:defRPr sz="1200" dirty="0" smtClean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33948</TotalTime>
  <Words>593</Words>
  <Application>Microsoft Office PowerPoint</Application>
  <PresentationFormat>화면 슬라이드 쇼(4:3)</PresentationFormat>
  <Paragraphs>93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나눔고딕</vt:lpstr>
      <vt:lpstr>맑은 고딕</vt:lpstr>
      <vt:lpstr>Arial</vt:lpstr>
      <vt:lpstr>Courier New</vt:lpstr>
      <vt:lpstr>Tahoma</vt:lpstr>
      <vt:lpstr>Office 테마</vt:lpstr>
      <vt:lpstr>디자인 사용자 지정</vt:lpstr>
      <vt:lpstr>PowerPoint 프레젠테이션</vt:lpstr>
      <vt:lpstr>전이 학습(Transfer Learning) 개요</vt:lpstr>
      <vt:lpstr>전이 학습(Transfer Learning) 개요(2)</vt:lpstr>
      <vt:lpstr>전이 학습 의미</vt:lpstr>
      <vt:lpstr>전이 학습 구조</vt:lpstr>
      <vt:lpstr>전이 학습 활용 모델 </vt:lpstr>
      <vt:lpstr>VGGNet 특징</vt:lpstr>
      <vt:lpstr>Fine-tuning 이란?</vt:lpstr>
      <vt:lpstr>Fine-tuning 기법 3</vt:lpstr>
      <vt:lpstr>ResNet</vt:lpstr>
      <vt:lpstr>ResNet 모델 구조 </vt:lpstr>
      <vt:lpstr>전이 학습 코드</vt:lpstr>
      <vt:lpstr>파일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PC</cp:lastModifiedBy>
  <cp:revision>996</cp:revision>
  <dcterms:created xsi:type="dcterms:W3CDTF">2013-05-23T04:26:30Z</dcterms:created>
  <dcterms:modified xsi:type="dcterms:W3CDTF">2021-08-19T01:10:31Z</dcterms:modified>
</cp:coreProperties>
</file>